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657" r:id="rId2"/>
    <p:sldId id="658" r:id="rId3"/>
    <p:sldId id="729" r:id="rId4"/>
    <p:sldId id="260" r:id="rId5"/>
    <p:sldId id="660" r:id="rId6"/>
    <p:sldId id="661" r:id="rId7"/>
    <p:sldId id="666" r:id="rId8"/>
    <p:sldId id="675" r:id="rId9"/>
    <p:sldId id="676" r:id="rId10"/>
    <p:sldId id="677" r:id="rId11"/>
    <p:sldId id="663" r:id="rId12"/>
    <p:sldId id="678" r:id="rId13"/>
    <p:sldId id="662" r:id="rId14"/>
    <p:sldId id="673" r:id="rId15"/>
    <p:sldId id="667" r:id="rId16"/>
    <p:sldId id="674" r:id="rId17"/>
    <p:sldId id="659" r:id="rId18"/>
    <p:sldId id="664" r:id="rId19"/>
    <p:sldId id="66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6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FDB26-10D5-4BF5-B33F-0AD381A47A5A}" type="datetimeFigureOut">
              <a:rPr lang="en-CA" smtClean="0"/>
              <a:t>2023-07-12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54D5C-5A9C-485C-8FE1-573273E924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1492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I feel many will want to continue the conversation.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6C92E6-7EFF-4877-B6B4-356C7FC8245F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038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98724-E206-44F6-BABD-AD49768217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2BA3F7-6767-4909-8EE8-07B6A1395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10FB6C-B895-46CD-8A54-75EE4A866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28B9-6AA9-458C-9E08-EE26B36C2614}" type="datetimeFigureOut">
              <a:rPr lang="en-CA" smtClean="0"/>
              <a:t>2023-07-11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95396C-A1C4-42CD-A668-3E199548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0B4BCF-805A-4537-9D46-6882C8E25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36AC-0818-4A3A-86A1-2BE608A2D7A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8985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62DC2-DDAD-4523-B3A2-0B941F903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08FB8F-2D84-4202-8608-3E5618E1A7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945219-997E-420B-805B-1BAF9AA04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28B9-6AA9-458C-9E08-EE26B36C2614}" type="datetimeFigureOut">
              <a:rPr lang="en-CA" smtClean="0"/>
              <a:t>2023-07-11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03A4A-91DF-411F-ACD0-0FE1CD967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45023-6D60-4F72-9D2B-335A88CE5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36AC-0818-4A3A-86A1-2BE608A2D7A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9197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1C7A93-D716-4ABE-A79D-C7BABF3418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0A17DE-C811-409A-9948-792DFFCEFD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ED12F-99D8-4165-9E72-A3DDCC53E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28B9-6AA9-458C-9E08-EE26B36C2614}" type="datetimeFigureOut">
              <a:rPr lang="en-CA" smtClean="0"/>
              <a:t>2023-07-11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31063-C85A-4527-AA60-772C6A7D5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4EF8B-DA5D-40E5-9910-F8735D6BE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36AC-0818-4A3A-86A1-2BE608A2D7A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6388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2015_Hover_Aerials_Okanagan_6389-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10991852" y="1509191"/>
            <a:ext cx="1200149" cy="1509183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143933" y="1509184"/>
            <a:ext cx="8163984" cy="3647016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/>
          </a:p>
        </p:txBody>
      </p:sp>
      <p:pic>
        <p:nvPicPr>
          <p:cNvPr id="8" name="Picture 3" descr="s4b282c201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1687" y="1919823"/>
            <a:ext cx="484716" cy="658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87452" y="1776868"/>
            <a:ext cx="7240501" cy="2430781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ts val="5067"/>
              </a:lnSpc>
              <a:spcBef>
                <a:spcPts val="0"/>
              </a:spcBef>
              <a:buNone/>
              <a:defRPr sz="4800" b="0" i="0" kern="0" cap="all" spc="200" baseline="0">
                <a:solidFill>
                  <a:schemeClr val="tx1"/>
                </a:solidFill>
                <a:latin typeface="Whitney Bold"/>
                <a:cs typeface="Whitney Bold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87685" y="4005070"/>
            <a:ext cx="7240271" cy="42852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400" b="0" i="0" kern="0" spc="40" baseline="0">
                <a:solidFill>
                  <a:schemeClr val="tx1"/>
                </a:solidFill>
                <a:latin typeface="Whitney Book"/>
                <a:cs typeface="Whitney Book"/>
              </a:defRPr>
            </a:lvl1pPr>
            <a:lvl2pPr>
              <a:defRPr sz="1200" b="0" i="0">
                <a:latin typeface="Whitney Book"/>
                <a:cs typeface="Whitney Book"/>
              </a:defRPr>
            </a:lvl2pPr>
            <a:lvl3pPr>
              <a:defRPr sz="1200" b="0" i="0">
                <a:latin typeface="Whitney Book"/>
                <a:cs typeface="Whitney Book"/>
              </a:defRPr>
            </a:lvl3pPr>
            <a:lvl4pPr>
              <a:defRPr sz="1200" b="0" i="0">
                <a:latin typeface="Whitney Book"/>
                <a:cs typeface="Whitney Book"/>
              </a:defRPr>
            </a:lvl4pPr>
            <a:lvl5pPr>
              <a:defRPr sz="12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87685" y="4677145"/>
            <a:ext cx="7240271" cy="42852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200" b="0" i="0" kern="0" cap="all" spc="200" normalizeH="0" baseline="0">
                <a:solidFill>
                  <a:srgbClr val="0C2344"/>
                </a:solidFill>
                <a:latin typeface="Whitney Bold"/>
                <a:cs typeface="Whitney Bold"/>
              </a:defRPr>
            </a:lvl1pPr>
            <a:lvl2pPr>
              <a:defRPr sz="1200" b="0" i="0">
                <a:latin typeface="Whitney Book"/>
                <a:cs typeface="Whitney Book"/>
              </a:defRPr>
            </a:lvl2pPr>
            <a:lvl3pPr>
              <a:defRPr sz="1200" b="0" i="0">
                <a:latin typeface="Whitney Book"/>
                <a:cs typeface="Whitney Book"/>
              </a:defRPr>
            </a:lvl3pPr>
            <a:lvl4pPr>
              <a:defRPr sz="1200" b="0" i="0">
                <a:latin typeface="Whitney Book"/>
                <a:cs typeface="Whitney Book"/>
              </a:defRPr>
            </a:lvl4pPr>
            <a:lvl5pPr>
              <a:defRPr sz="12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312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py Slide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20081969092_d77b6aa5ab_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52" y="0"/>
            <a:ext cx="12001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10991852" y="1509191"/>
            <a:ext cx="1200149" cy="1509183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/>
          </a:p>
        </p:txBody>
      </p:sp>
      <p:pic>
        <p:nvPicPr>
          <p:cNvPr id="6" name="Picture 3" descr="s4b282c201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1687" y="1919823"/>
            <a:ext cx="484716" cy="658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4"/>
          <p:cNvSpPr txBox="1">
            <a:spLocks/>
          </p:cNvSpPr>
          <p:nvPr userDrawn="1"/>
        </p:nvSpPr>
        <p:spPr>
          <a:xfrm flipH="1">
            <a:off x="11451167" y="6309785"/>
            <a:ext cx="406400" cy="256116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</a:pPr>
            <a:fld id="{3D5C324D-A662-4A9B-98D8-8BC82DF362A5}" type="slidenum">
              <a:rPr lang="en-US" altLang="en-US" sz="1200">
                <a:solidFill>
                  <a:srgbClr val="FFFFFF"/>
                </a:solidFill>
                <a:latin typeface="Whitney Book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</a:pPr>
              <a:t>‹#›</a:t>
            </a:fld>
            <a:endParaRPr lang="en-CA" altLang="en-US" sz="1200" dirty="0">
              <a:solidFill>
                <a:srgbClr val="FFFFFF"/>
              </a:solidFill>
              <a:latin typeface="Whitney Book" charset="0"/>
            </a:endParaRP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585273" y="548681"/>
            <a:ext cx="10215251" cy="831108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121917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33" b="0" i="0" u="none" strike="noStrike" kern="1200" cap="all" spc="20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Whitney Bold"/>
                <a:cs typeface="Whitney Bold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85273" y="1509190"/>
            <a:ext cx="10215251" cy="492971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2000">
                <a:latin typeface="Whitney Medium"/>
                <a:cs typeface="Whitney Medium"/>
              </a:defRPr>
            </a:lvl1pPr>
            <a:lvl2pPr marL="0" indent="-239994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2000">
                <a:latin typeface="Whitney Medium"/>
                <a:cs typeface="Whitney Medium"/>
              </a:defRPr>
            </a:lvl2pPr>
            <a:lvl3pPr marL="719982" indent="-239994">
              <a:lnSpc>
                <a:spcPct val="130000"/>
              </a:lnSpc>
              <a:spcBef>
                <a:spcPts val="0"/>
              </a:spcBef>
              <a:defRPr sz="2000" b="0" i="0">
                <a:latin typeface="Whitney Book"/>
                <a:cs typeface="Whitney Book"/>
              </a:defRPr>
            </a:lvl3pPr>
            <a:lvl4pPr marL="1199970" indent="-239994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2000" b="0" i="0">
                <a:latin typeface="Whitney Book"/>
                <a:cs typeface="Whitney Book"/>
              </a:defRPr>
            </a:lvl4pPr>
            <a:lvl5pPr marL="1679958" indent="-239994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20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82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34488-05E5-4539-BFC2-2F42AAA57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AE71C-FE26-4B2B-8C45-B10741B0C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6C25B-B1FB-488C-BB12-98FAD124F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28B9-6AA9-458C-9E08-EE26B36C2614}" type="datetimeFigureOut">
              <a:rPr lang="en-CA" smtClean="0"/>
              <a:t>2023-07-11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93B108-12AA-4AA2-B779-956BEFC6E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BC1C72-38A1-408A-88D4-A7032C16D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36AC-0818-4A3A-86A1-2BE608A2D7A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4629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0FAD5-4AED-4785-A6D2-6410C45B9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43284A-3743-4A9A-9F8C-B9188DED78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61FE1-9F96-447B-A0CB-FA5D1B1C3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28B9-6AA9-458C-9E08-EE26B36C2614}" type="datetimeFigureOut">
              <a:rPr lang="en-CA" smtClean="0"/>
              <a:t>2023-07-11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0D565B-A241-48A1-A80A-43C96A0F0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A255F-D5EA-481F-AAF6-A6243BDFA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36AC-0818-4A3A-86A1-2BE608A2D7A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7066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FA22A-7661-4167-92D7-F2BA8ACAA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6E6CC-9124-4A7E-A602-FB29762CEE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BE4D84-0FA4-4B4A-BA4F-60DC1057AE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F8C4E9-B4F6-4360-ABDF-A393F7594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28B9-6AA9-458C-9E08-EE26B36C2614}" type="datetimeFigureOut">
              <a:rPr lang="en-CA" smtClean="0"/>
              <a:t>2023-07-11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436DC5-75F7-4D7F-BBC4-1D2906E70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B3E01F-2B90-4479-8908-1D919A326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36AC-0818-4A3A-86A1-2BE608A2D7A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7250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D723D-ED65-4381-8033-8A90A1E6F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D05346-2B23-4101-910E-47698BE6D4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FAE558-ED58-4617-B300-E85C83D58C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C12C49-B20B-4C8D-B64C-C50230D170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36F451-7014-4904-B230-534A2FCE00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B06CE6-0DC4-499E-A7EF-AD92E3C34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28B9-6AA9-458C-9E08-EE26B36C2614}" type="datetimeFigureOut">
              <a:rPr lang="en-CA" smtClean="0"/>
              <a:t>2023-07-11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D2AD12-1AE6-4878-8E56-CEBDAFEC5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C2569A-F5A5-4DDF-8066-A63176F73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36AC-0818-4A3A-86A1-2BE608A2D7A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7011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FF934-2769-4538-AF58-ABA5A36BC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9007B2-AB12-4BCC-BA23-F5B10B7DB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28B9-6AA9-458C-9E08-EE26B36C2614}" type="datetimeFigureOut">
              <a:rPr lang="en-CA" smtClean="0"/>
              <a:t>2023-07-11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1ECD95-0369-4E6C-982C-FEF01FF61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9768C2-902A-4608-917A-368EFB095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36AC-0818-4A3A-86A1-2BE608A2D7A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0589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923C90-3050-437A-839B-872CF48A7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28B9-6AA9-458C-9E08-EE26B36C2614}" type="datetimeFigureOut">
              <a:rPr lang="en-CA" smtClean="0"/>
              <a:t>2023-07-11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4DCF84-5D38-413B-8024-CA2B1BE7B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8A138A-F02F-428B-A6D6-17183E371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36AC-0818-4A3A-86A1-2BE608A2D7A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472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6AF21-A544-4C15-80E5-F8CD51069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1CD57-1E44-443B-A4A3-C52F9A712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175C25-8DCA-4F60-A61D-C9C2E393E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5B3C8-2DD9-4FEE-ABCD-F5CC34294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28B9-6AA9-458C-9E08-EE26B36C2614}" type="datetimeFigureOut">
              <a:rPr lang="en-CA" smtClean="0"/>
              <a:t>2023-07-11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87A9AF-631E-465B-B03F-E9F836F85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B5DD52-B15F-4B07-84C5-D6FC67C90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36AC-0818-4A3A-86A1-2BE608A2D7A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7710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2010B-54E4-47B5-8DEF-D073574AC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58A13B-D097-468C-AB83-460E8D956F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2F4786-8A48-40D7-B16A-07725C75C6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38DBB0-AA3D-46B5-916A-A3F6585F5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28B9-6AA9-458C-9E08-EE26B36C2614}" type="datetimeFigureOut">
              <a:rPr lang="en-CA" smtClean="0"/>
              <a:t>2023-07-11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45CDC5-90D6-485E-B335-8F01CF224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193EDA-5229-489B-818B-93CD7DA6A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36AC-0818-4A3A-86A1-2BE608A2D7A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1148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A4323D-5F89-45D7-BC06-03961A06B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E396E9-7486-4FF4-9BCE-14FD8BCEA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13C70-D087-4DE9-ADBA-3C3BF08019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828B9-6AA9-458C-9E08-EE26B36C2614}" type="datetimeFigureOut">
              <a:rPr lang="en-CA" smtClean="0"/>
              <a:t>2023-07-11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C1073-0AA9-49E1-BC83-16D52C5E88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363797-9F36-4B70-BA0E-DE03F252DF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F36AC-0818-4A3A-86A1-2BE608A2D7A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4282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366754591" TargetMode="External"/><Relationship Id="rId2" Type="http://schemas.openxmlformats.org/officeDocument/2006/relationships/hyperlink" Target="https://doi.org/10.1080/0267257X.2017.1377754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vimeo.com/291221474" TargetMode="External"/><Relationship Id="rId4" Type="http://schemas.openxmlformats.org/officeDocument/2006/relationships/hyperlink" Target="https://vimeo.com/35593425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eric.li@ubc.ca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586048924" TargetMode="External"/><Relationship Id="rId2" Type="http://schemas.openxmlformats.org/officeDocument/2006/relationships/hyperlink" Target="https://vimeo.com/543868367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E760D8D-E962-4FC0-A278-E7F3D17EE7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Videography for Consumer Research: Past, Present and Future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57981F-CFF1-4134-B175-9BAF6103C8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7685" y="3821502"/>
            <a:ext cx="7240271" cy="759124"/>
          </a:xfrm>
        </p:spPr>
        <p:txBody>
          <a:bodyPr>
            <a:normAutofit fontScale="55000" lnSpcReduction="20000"/>
          </a:bodyPr>
          <a:lstStyle/>
          <a:p>
            <a:r>
              <a:rPr lang="en-CA" b="1" dirty="0"/>
              <a:t>Presenter: </a:t>
            </a:r>
          </a:p>
          <a:p>
            <a:r>
              <a:rPr lang="en-CA" b="1" dirty="0"/>
              <a:t>Dr. Eric Ping Hung Li, </a:t>
            </a:r>
            <a:r>
              <a:rPr lang="en-CA" dirty="0"/>
              <a:t>Associate Professor and Principal’s Research Chair (Tier 2) in Social Innovation for Health Equity and Food Security, Faculty of Management, University of British Columbia – Okanagan</a:t>
            </a:r>
          </a:p>
          <a:p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5FBD89-F0CB-4FD3-A73C-5CE89D06C1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IQRN Webinar Series</a:t>
            </a:r>
          </a:p>
          <a:p>
            <a:r>
              <a:rPr lang="en-CA" dirty="0"/>
              <a:t>July 12, 2023</a:t>
            </a:r>
          </a:p>
        </p:txBody>
      </p:sp>
    </p:spTree>
    <p:extLst>
      <p:ext uri="{BB962C8B-B14F-4D97-AF65-F5344CB8AC3E}">
        <p14:creationId xmlns:p14="http://schemas.microsoft.com/office/powerpoint/2010/main" val="1911034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8F40AFE-6349-4F92-99AB-AECF9F4CFC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CA" dirty="0"/>
              <a:t>Judging and evaluating </a:t>
            </a:r>
            <a:r>
              <a:rPr lang="en-CA" dirty="0" err="1"/>
              <a:t>videographic</a:t>
            </a:r>
            <a:r>
              <a:rPr lang="en-CA" dirty="0"/>
              <a:t> productions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596826-A1C8-46CE-BD57-BC5CAD915A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b="1" dirty="0"/>
              <a:t>Four Ts of Videography </a:t>
            </a:r>
            <a:r>
              <a:rPr lang="en-CA" dirty="0"/>
              <a:t>(</a:t>
            </a:r>
            <a:r>
              <a:rPr lang="en-CA" dirty="0" err="1"/>
              <a:t>Kozinets</a:t>
            </a:r>
            <a:r>
              <a:rPr lang="en-CA" dirty="0"/>
              <a:t> and Belk, 2006):</a:t>
            </a:r>
          </a:p>
          <a:p>
            <a:pPr marL="457200" indent="-457200">
              <a:buAutoNum type="arabicPeriod"/>
            </a:pPr>
            <a:r>
              <a:rPr lang="en-CA" b="1" dirty="0">
                <a:solidFill>
                  <a:srgbClr val="002060"/>
                </a:solidFill>
              </a:rPr>
              <a:t>Topical Criterion</a:t>
            </a:r>
          </a:p>
          <a:p>
            <a:pPr marL="1177182" lvl="2" indent="-457200"/>
            <a:r>
              <a:rPr lang="en-CA" dirty="0"/>
              <a:t>Is the videography centered on </a:t>
            </a:r>
            <a:r>
              <a:rPr lang="en-CA" b="1" i="1" dirty="0">
                <a:solidFill>
                  <a:srgbClr val="C00000"/>
                </a:solidFill>
              </a:rPr>
              <a:t>a topic that is of interest to consumer research and consumer researchers</a:t>
            </a:r>
            <a:r>
              <a:rPr lang="en-CA" dirty="0"/>
              <a:t>?</a:t>
            </a:r>
          </a:p>
          <a:p>
            <a:pPr marL="457200" indent="-457200">
              <a:buAutoNum type="arabicPeriod"/>
            </a:pPr>
            <a:r>
              <a:rPr lang="en-CA" b="1" dirty="0">
                <a:solidFill>
                  <a:srgbClr val="002060"/>
                </a:solidFill>
              </a:rPr>
              <a:t>Theoretical Criterion</a:t>
            </a:r>
          </a:p>
          <a:p>
            <a:pPr marL="1177182" lvl="2" indent="-457200"/>
            <a:r>
              <a:rPr lang="en-CA" dirty="0"/>
              <a:t>Does the videography contribute in a compelling way to </a:t>
            </a:r>
            <a:r>
              <a:rPr lang="en-CA" b="1" i="1" dirty="0">
                <a:solidFill>
                  <a:srgbClr val="FF0000"/>
                </a:solidFill>
              </a:rPr>
              <a:t>our understanding of the consumption phenomenon</a:t>
            </a:r>
            <a:r>
              <a:rPr lang="en-CA" dirty="0"/>
              <a:t> it treats?</a:t>
            </a:r>
          </a:p>
          <a:p>
            <a:pPr marL="1177182" lvl="2" indent="-457200"/>
            <a:r>
              <a:rPr lang="en-CA" dirty="0"/>
              <a:t>How can films convey the world of theory?</a:t>
            </a:r>
          </a:p>
          <a:p>
            <a:pPr marL="457200" indent="-457200">
              <a:buAutoNum type="arabicPeriod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80852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70ABC0-4736-40BB-85CD-CC354C5B5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127" y="1121434"/>
            <a:ext cx="8760540" cy="5322498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78C045-01F3-445F-801D-30BE9F67BA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CA" sz="2400" dirty="0"/>
              <a:t>Four ways videography contributes to marketing knowledge</a:t>
            </a:r>
            <a:endParaRPr lang="en-C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BF379A-013D-42B7-9429-9EEAF33B0C41}"/>
              </a:ext>
            </a:extLst>
          </p:cNvPr>
          <p:cNvSpPr txBox="1"/>
          <p:nvPr/>
        </p:nvSpPr>
        <p:spPr>
          <a:xfrm>
            <a:off x="7730260" y="6343825"/>
            <a:ext cx="3070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Source: Belk et al. 2018, p. 439</a:t>
            </a:r>
          </a:p>
        </p:txBody>
      </p:sp>
    </p:spTree>
    <p:extLst>
      <p:ext uri="{BB962C8B-B14F-4D97-AF65-F5344CB8AC3E}">
        <p14:creationId xmlns:p14="http://schemas.microsoft.com/office/powerpoint/2010/main" val="650269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8F40AFE-6349-4F92-99AB-AECF9F4CFC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CA" dirty="0"/>
              <a:t>Judging and evaluating </a:t>
            </a:r>
            <a:r>
              <a:rPr lang="en-CA" dirty="0" err="1"/>
              <a:t>videographic</a:t>
            </a:r>
            <a:r>
              <a:rPr lang="en-CA" dirty="0"/>
              <a:t> productions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596826-A1C8-46CE-BD57-BC5CAD915A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b="1" dirty="0"/>
              <a:t>Four Ts of Videography </a:t>
            </a:r>
            <a:r>
              <a:rPr lang="en-CA" dirty="0"/>
              <a:t>(</a:t>
            </a:r>
            <a:r>
              <a:rPr lang="en-CA" dirty="0" err="1"/>
              <a:t>Kozinets</a:t>
            </a:r>
            <a:r>
              <a:rPr lang="en-CA" dirty="0"/>
              <a:t> and Belk, 2006, p. 340-342):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CA" b="1" dirty="0">
                <a:solidFill>
                  <a:srgbClr val="002060"/>
                </a:solidFill>
              </a:rPr>
              <a:t>Theatrical Criterion</a:t>
            </a:r>
          </a:p>
          <a:p>
            <a:pPr marL="1177182" lvl="2" indent="-457200"/>
            <a:r>
              <a:rPr lang="en-CA" dirty="0"/>
              <a:t>Is the videography </a:t>
            </a:r>
            <a:r>
              <a:rPr lang="en-CA" b="1" i="1" dirty="0">
                <a:solidFill>
                  <a:srgbClr val="C00000"/>
                </a:solidFill>
              </a:rPr>
              <a:t>dramatically compelling</a:t>
            </a:r>
            <a:r>
              <a:rPr lang="en-CA" dirty="0"/>
              <a:t>?</a:t>
            </a:r>
          </a:p>
          <a:p>
            <a:pPr marL="1177182" lvl="2" indent="-457200"/>
            <a:endParaRPr lang="en-CA" dirty="0"/>
          </a:p>
          <a:p>
            <a:pPr marL="457200" indent="-457200">
              <a:buFont typeface="+mj-lt"/>
              <a:buAutoNum type="arabicPeriod" startAt="3"/>
            </a:pPr>
            <a:r>
              <a:rPr lang="en-CA" b="1" dirty="0"/>
              <a:t>Technical Criterion</a:t>
            </a:r>
          </a:p>
          <a:p>
            <a:pPr marL="1177182" lvl="2" indent="-457200"/>
            <a:r>
              <a:rPr lang="en-CA" dirty="0"/>
              <a:t>Is the videography demonstrate sufficiently </a:t>
            </a:r>
            <a:r>
              <a:rPr lang="en-CA" b="1" i="1" dirty="0">
                <a:solidFill>
                  <a:srgbClr val="C00000"/>
                </a:solidFill>
              </a:rPr>
              <a:t>high “production values”</a:t>
            </a:r>
            <a:r>
              <a:rPr lang="en-CA" dirty="0"/>
              <a:t>?</a:t>
            </a:r>
          </a:p>
          <a:p>
            <a:pPr marL="1177182" lvl="2" indent="-457200"/>
            <a:r>
              <a:rPr lang="en-CA" dirty="0"/>
              <a:t>How’s the image, sound, and editing quality?</a:t>
            </a:r>
          </a:p>
          <a:p>
            <a:pPr marL="457200" indent="-457200">
              <a:buAutoNum type="arabicPeriod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94267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7061EDF-66B9-4909-8DDE-B5BE587B6F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Other Considerations: Research Ethics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5B4D8-F0D7-4440-854F-B312C2D6E1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5274" y="1509190"/>
            <a:ext cx="9878568" cy="4929717"/>
          </a:xfrm>
        </p:spPr>
        <p:txBody>
          <a:bodyPr/>
          <a:lstStyle/>
          <a:p>
            <a:r>
              <a:rPr lang="en-GB" b="1" dirty="0">
                <a:solidFill>
                  <a:srgbClr val="FF0000"/>
                </a:solidFill>
                <a:latin typeface="MetaPlusBlack"/>
              </a:rPr>
              <a:t>Q: What right do we have to film those we work with?</a:t>
            </a:r>
          </a:p>
          <a:p>
            <a:endParaRPr lang="en-GB" b="1" dirty="0">
              <a:solidFill>
                <a:schemeClr val="accent4">
                  <a:lumMod val="50000"/>
                </a:schemeClr>
              </a:solidFill>
              <a:latin typeface="MetaPlusBlack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i="1" dirty="0">
                <a:latin typeface="RotisSerif"/>
              </a:rPr>
              <a:t>How to build and maintain trust?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i="1" dirty="0">
                <a:latin typeface="RotisSerif"/>
              </a:rPr>
              <a:t>How to grant permission to film?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i="1" dirty="0">
                <a:latin typeface="RotisSerif"/>
              </a:rPr>
              <a:t>What is the consent process?</a:t>
            </a:r>
            <a:endParaRPr lang="en-GB" dirty="0"/>
          </a:p>
          <a:p>
            <a:endParaRPr lang="en-CA" dirty="0"/>
          </a:p>
        </p:txBody>
      </p:sp>
      <p:pic>
        <p:nvPicPr>
          <p:cNvPr id="1026" name="Picture 2" descr="Ethical research using government administrative data - The Medical Care  Blog">
            <a:extLst>
              <a:ext uri="{FF2B5EF4-FFF2-40B4-BE49-F238E27FC236}">
                <a16:creationId xmlns:a16="http://schemas.microsoft.com/office/drawing/2014/main" id="{E3D4A1C3-5439-4275-BC39-0975F0084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3429000"/>
            <a:ext cx="4435146" cy="282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956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58E81A-B080-4466-9F61-10F5FCABEA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Other Considerations: </a:t>
            </a:r>
            <a:r>
              <a:rPr lang="en-CA" dirty="0"/>
              <a:t>copyright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67D9E2-E84F-40BE-8AE2-3BF8CBC2F8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5274" y="1509190"/>
            <a:ext cx="5910418" cy="4929717"/>
          </a:xfrm>
        </p:spPr>
        <p:txBody>
          <a:bodyPr/>
          <a:lstStyle/>
          <a:p>
            <a:r>
              <a:rPr lang="en-CA" dirty="0"/>
              <a:t>Dealing with copyrighted materials</a:t>
            </a:r>
          </a:p>
          <a:p>
            <a:r>
              <a:rPr lang="en-CA" dirty="0"/>
              <a:t>Request permission</a:t>
            </a:r>
          </a:p>
          <a:p>
            <a:r>
              <a:rPr lang="en-CA" dirty="0"/>
              <a:t>Member checking/final approval</a:t>
            </a:r>
          </a:p>
          <a:p>
            <a:r>
              <a:rPr lang="en-CA" dirty="0"/>
              <a:t>Publishing works (research, education, commercial, social media, etc.)</a:t>
            </a:r>
          </a:p>
          <a:p>
            <a:endParaRPr lang="en-CA" dirty="0"/>
          </a:p>
          <a:p>
            <a:r>
              <a:rPr lang="en-CA" dirty="0"/>
              <a:t>Other considerations: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Ownership and sharing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Privacy and confidentiality (animation?)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4" name="Picture 6" descr="What is Creative Commons? CC Licenses Explained">
            <a:extLst>
              <a:ext uri="{FF2B5EF4-FFF2-40B4-BE49-F238E27FC236}">
                <a16:creationId xmlns:a16="http://schemas.microsoft.com/office/drawing/2014/main" id="{8B275B0B-56E7-4FFC-B92C-60F7DC61BC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9"/>
          <a:stretch/>
        </p:blipFill>
        <p:spPr bwMode="auto">
          <a:xfrm>
            <a:off x="6495692" y="687156"/>
            <a:ext cx="4192690" cy="575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19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536F6A-F19A-45E8-8BA9-474CF9ABCE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CA" dirty="0"/>
              <a:t>discussion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E30DF5-DEE1-4963-93FE-F17FEECFAA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CA" dirty="0"/>
              <a:t>What motivates you to work on the </a:t>
            </a:r>
            <a:r>
              <a:rPr lang="en-CA" dirty="0" err="1"/>
              <a:t>videographic</a:t>
            </a:r>
            <a:r>
              <a:rPr lang="en-CA" dirty="0"/>
              <a:t> research?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What challenges did you face while doing </a:t>
            </a:r>
            <a:r>
              <a:rPr lang="en-CA" dirty="0" err="1"/>
              <a:t>videographic</a:t>
            </a:r>
            <a:r>
              <a:rPr lang="en-CA" dirty="0"/>
              <a:t> research before and during the COVID-19 pandemic?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How can we better capture consumer experiences/behaviours or consumer-marketer interactions through videography in the post-pandemic world?</a:t>
            </a:r>
          </a:p>
          <a:p>
            <a:endParaRPr lang="en-CA" dirty="0"/>
          </a:p>
        </p:txBody>
      </p:sp>
      <p:pic>
        <p:nvPicPr>
          <p:cNvPr id="4" name="Picture Placeholder 7">
            <a:extLst>
              <a:ext uri="{FF2B5EF4-FFF2-40B4-BE49-F238E27FC236}">
                <a16:creationId xmlns:a16="http://schemas.microsoft.com/office/drawing/2014/main" id="{6283C0A6-80ED-4E5D-8A41-7BEEB90C0D5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606" r="18606"/>
          <a:stretch>
            <a:fillRect/>
          </a:stretch>
        </p:blipFill>
        <p:spPr>
          <a:xfrm>
            <a:off x="8471139" y="3949774"/>
            <a:ext cx="2086721" cy="248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740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DEF02C-DC43-487D-97D6-0BEC9F2704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CA" dirty="0"/>
              <a:t>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137FCB-2FB2-4A9B-8B38-A99BCA0E4A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/>
              <a:t>Videography is </a:t>
            </a:r>
            <a:r>
              <a:rPr lang="en-CA" b="1" i="1" dirty="0">
                <a:solidFill>
                  <a:srgbClr val="C00000"/>
                </a:solidFill>
              </a:rPr>
              <a:t>powerful and cutting-edge</a:t>
            </a:r>
            <a:r>
              <a:rPr lang="en-CA" dirty="0"/>
              <a:t>, but is also </a:t>
            </a:r>
            <a:r>
              <a:rPr lang="en-CA" b="1" i="1" dirty="0">
                <a:solidFill>
                  <a:srgbClr val="C00000"/>
                </a:solidFill>
              </a:rPr>
              <a:t>double-edged</a:t>
            </a:r>
            <a:r>
              <a:rPr lang="en-CA" dirty="0"/>
              <a:t> (</a:t>
            </a:r>
            <a:r>
              <a:rPr lang="en-CA" dirty="0" err="1"/>
              <a:t>Kozinets</a:t>
            </a:r>
            <a:r>
              <a:rPr lang="en-CA" dirty="0"/>
              <a:t> and Belk, 2006, p. 342)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Present </a:t>
            </a:r>
            <a:r>
              <a:rPr lang="en-CA" b="1" i="1" dirty="0">
                <a:solidFill>
                  <a:srgbClr val="C00000"/>
                </a:solidFill>
              </a:rPr>
              <a:t>“reality” </a:t>
            </a:r>
            <a:r>
              <a:rPr lang="en-CA" dirty="0"/>
              <a:t>versus present </a:t>
            </a:r>
            <a:r>
              <a:rPr lang="en-CA" b="1" i="1" dirty="0">
                <a:solidFill>
                  <a:srgbClr val="C00000"/>
                </a:solidFill>
              </a:rPr>
              <a:t>“truth”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b="1" i="1" dirty="0">
                <a:solidFill>
                  <a:srgbClr val="C00000"/>
                </a:solidFill>
              </a:rPr>
              <a:t>Manipulate audiences </a:t>
            </a:r>
            <a:r>
              <a:rPr lang="en-CA" dirty="0"/>
              <a:t>through imagery, emotional appeals, music, and other editorial techniques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b="1" i="1" dirty="0">
                <a:solidFill>
                  <a:srgbClr val="C00000"/>
                </a:solidFill>
              </a:rPr>
              <a:t>Participatory</a:t>
            </a:r>
            <a:r>
              <a:rPr lang="en-CA" dirty="0"/>
              <a:t> and </a:t>
            </a:r>
            <a:r>
              <a:rPr lang="en-CA" b="1" i="1" dirty="0">
                <a:solidFill>
                  <a:srgbClr val="C00000"/>
                </a:solidFill>
              </a:rPr>
              <a:t>experimental </a:t>
            </a:r>
            <a:r>
              <a:rPr lang="en-CA" dirty="0"/>
              <a:t>possibilities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Lengthy </a:t>
            </a:r>
            <a:r>
              <a:rPr lang="en-CA" b="1" i="1" dirty="0">
                <a:solidFill>
                  <a:srgbClr val="C00000"/>
                </a:solidFill>
              </a:rPr>
              <a:t>production </a:t>
            </a:r>
            <a:r>
              <a:rPr lang="en-CA" dirty="0"/>
              <a:t>and </a:t>
            </a:r>
            <a:r>
              <a:rPr lang="en-CA" b="1" i="1" dirty="0">
                <a:solidFill>
                  <a:srgbClr val="C00000"/>
                </a:solidFill>
              </a:rPr>
              <a:t>ethics review </a:t>
            </a:r>
            <a:r>
              <a:rPr lang="en-CA" dirty="0"/>
              <a:t>procedures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b="1" i="1" dirty="0"/>
              <a:t>Challenges in theorizing</a:t>
            </a:r>
            <a:r>
              <a:rPr lang="en-CA" dirty="0"/>
              <a:t> </a:t>
            </a:r>
            <a:r>
              <a:rPr lang="en-CA" dirty="0" err="1"/>
              <a:t>videographic</a:t>
            </a:r>
            <a:r>
              <a:rPr lang="en-CA" dirty="0"/>
              <a:t> research</a:t>
            </a:r>
          </a:p>
        </p:txBody>
      </p:sp>
    </p:spTree>
    <p:extLst>
      <p:ext uri="{BB962C8B-B14F-4D97-AF65-F5344CB8AC3E}">
        <p14:creationId xmlns:p14="http://schemas.microsoft.com/office/powerpoint/2010/main" val="873894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DB145C-5E7D-415C-A036-BAC3AF8D6C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CA" dirty="0"/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009C6C-6A0C-46F3-9522-15BA459C28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CA" dirty="0"/>
              <a:t>Presenter: Dr. Eric Li: eric.li@ubc.ca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79DCB1-0E3B-41E9-9311-51E34A8204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73337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49CF99B-A800-46A7-B1AB-A950C11AE6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CA" dirty="0"/>
              <a:t>references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D672D1-2E48-4504-8C8E-32B1085D95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5273" y="1302156"/>
            <a:ext cx="10215251" cy="4929717"/>
          </a:xfrm>
        </p:spPr>
        <p:txBody>
          <a:bodyPr>
            <a:normAutofit fontScale="92500" lnSpcReduction="20000"/>
          </a:bodyPr>
          <a:lstStyle/>
          <a:p>
            <a:pPr marL="361950" indent="-361950"/>
            <a:r>
              <a:rPr lang="en-US" dirty="0"/>
              <a:t>Belk, R. W., Caldwell, M., </a:t>
            </a:r>
            <a:r>
              <a:rPr lang="en-US" dirty="0" err="1"/>
              <a:t>Devinney</a:t>
            </a:r>
            <a:r>
              <a:rPr lang="en-US" dirty="0"/>
              <a:t>, T. M., Eckhardt, G. M., Henry, P., </a:t>
            </a:r>
            <a:r>
              <a:rPr lang="en-US" dirty="0" err="1"/>
              <a:t>Kozinets</a:t>
            </a:r>
            <a:r>
              <a:rPr lang="en-US" dirty="0"/>
              <a:t>, R., &amp; </a:t>
            </a:r>
            <a:r>
              <a:rPr lang="en-US" dirty="0" err="1"/>
              <a:t>Plakoyiannaki</a:t>
            </a:r>
            <a:r>
              <a:rPr lang="en-US" dirty="0"/>
              <a:t>, E. (2018). Envisioning consumers: How videography can contribute to marketing knowledge. Journal of Marketing Management, 34(5-6), 432-458. </a:t>
            </a:r>
          </a:p>
          <a:p>
            <a:pPr marL="361950" indent="-361950"/>
            <a:r>
              <a:rPr lang="en-US" dirty="0"/>
              <a:t>Bordwell, D., &amp; Thompson, K. (2001). </a:t>
            </a:r>
            <a:r>
              <a:rPr lang="en-US" i="1" dirty="0"/>
              <a:t>Film art: An introduction (6th ed.). </a:t>
            </a:r>
            <a:r>
              <a:rPr lang="en-US" dirty="0"/>
              <a:t>McGraw Hill.</a:t>
            </a:r>
          </a:p>
          <a:p>
            <a:pPr marL="361950" indent="-361950"/>
            <a:r>
              <a:rPr lang="en-US" dirty="0"/>
              <a:t>Corrigan, T. (2001). </a:t>
            </a:r>
            <a:r>
              <a:rPr lang="en-US" i="1" dirty="0"/>
              <a:t>A short guide to writing about film (4th ed.). </a:t>
            </a:r>
            <a:r>
              <a:rPr lang="en-US" dirty="0"/>
              <a:t>Longman.</a:t>
            </a:r>
          </a:p>
          <a:p>
            <a:pPr marL="361950" indent="-361950"/>
            <a:r>
              <a:rPr lang="en-US" dirty="0"/>
              <a:t>Cubitt, S. (1991). </a:t>
            </a:r>
            <a:r>
              <a:rPr lang="en-US" i="1" dirty="0" err="1"/>
              <a:t>Timeshift</a:t>
            </a:r>
            <a:r>
              <a:rPr lang="en-US" i="1" dirty="0"/>
              <a:t>: On video culture</a:t>
            </a:r>
            <a:r>
              <a:rPr lang="en-US" dirty="0"/>
              <a:t>. Routledge.</a:t>
            </a:r>
          </a:p>
          <a:p>
            <a:pPr marL="361950" indent="-361950"/>
            <a:r>
              <a:rPr lang="en-US" dirty="0"/>
              <a:t>Grierson, J. (1933). Documentary producer. </a:t>
            </a:r>
            <a:r>
              <a:rPr lang="en-US" i="1" dirty="0"/>
              <a:t>Cinema Quarterly</a:t>
            </a:r>
            <a:r>
              <a:rPr lang="en-US" dirty="0"/>
              <a:t>, 2(1): 7–9.</a:t>
            </a:r>
          </a:p>
          <a:p>
            <a:pPr marL="361950" indent="-361950"/>
            <a:r>
              <a:rPr lang="en-US" dirty="0" err="1"/>
              <a:t>Hietanen</a:t>
            </a:r>
            <a:r>
              <a:rPr lang="en-US" dirty="0"/>
              <a:t>, J., </a:t>
            </a:r>
            <a:r>
              <a:rPr lang="en-US" dirty="0" err="1"/>
              <a:t>Rokka</a:t>
            </a:r>
            <a:r>
              <a:rPr lang="en-US" dirty="0"/>
              <a:t>, J., Schouten, J. W. (2014). Commentary on Schembri and Boyle (2013): From representation towards expression in </a:t>
            </a:r>
            <a:r>
              <a:rPr lang="en-US" dirty="0" err="1"/>
              <a:t>videographic</a:t>
            </a:r>
            <a:r>
              <a:rPr lang="en-US" dirty="0"/>
              <a:t> consumer research. </a:t>
            </a:r>
            <a:r>
              <a:rPr lang="en-US" i="1" dirty="0"/>
              <a:t>Journal of Business Research</a:t>
            </a:r>
            <a:r>
              <a:rPr lang="en-US" dirty="0"/>
              <a:t>, 67(9), 2019-2022.</a:t>
            </a:r>
          </a:p>
          <a:p>
            <a:pPr marL="361950" indent="-361950"/>
            <a:r>
              <a:rPr lang="en-US" dirty="0" err="1"/>
              <a:t>Kozinets</a:t>
            </a:r>
            <a:r>
              <a:rPr lang="en-US" dirty="0"/>
              <a:t>, R. V. &amp; Belk,  R. (2006). Camcorder Society:  Quality videography in consumer and marketing  research. In  Russell W. Belk  (ed.), </a:t>
            </a:r>
            <a:r>
              <a:rPr lang="en-US" i="1" dirty="0"/>
              <a:t>Handbook of  Qualitative  Methods in Marketing </a:t>
            </a:r>
            <a:r>
              <a:rPr lang="en-US" dirty="0"/>
              <a:t>(pp. 335-339). Cheltenham: Edward Elgar.</a:t>
            </a:r>
          </a:p>
          <a:p>
            <a:pPr marL="361950" indent="-361950"/>
            <a:r>
              <a:rPr lang="en-US" dirty="0"/>
              <a:t>Kuhn, A., &amp; </a:t>
            </a:r>
            <a:r>
              <a:rPr lang="en-US" dirty="0" err="1"/>
              <a:t>Westwell</a:t>
            </a:r>
            <a:r>
              <a:rPr lang="en-US" dirty="0"/>
              <a:t>, G. (2012). </a:t>
            </a:r>
            <a:r>
              <a:rPr lang="en-US" i="1" dirty="0"/>
              <a:t>A dictionary of film studies</a:t>
            </a:r>
            <a:r>
              <a:rPr lang="en-US" dirty="0"/>
              <a:t>. Oxford University Press. </a:t>
            </a:r>
          </a:p>
          <a:p>
            <a:pPr marL="361950" indent="-361950"/>
            <a:r>
              <a:rPr lang="en-US" dirty="0" err="1"/>
              <a:t>Pramaggiore</a:t>
            </a:r>
            <a:r>
              <a:rPr lang="en-US" dirty="0"/>
              <a:t>, M. &amp; Wallis, T. (2005). </a:t>
            </a:r>
            <a:r>
              <a:rPr lang="en-US" i="1" dirty="0"/>
              <a:t>Film: A critical introduction</a:t>
            </a:r>
            <a:r>
              <a:rPr lang="en-US" dirty="0"/>
              <a:t>. Laurence King Publishing.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974700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1764269-6B93-4CA8-ABF3-35AA6DBBD0D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CA" dirty="0"/>
              <a:t>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6808C4-489F-42E6-AF24-8D7C6AF03E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/>
              <a:t>Suggested Readings: </a:t>
            </a:r>
          </a:p>
          <a:p>
            <a:pPr marL="361950" indent="-361950"/>
            <a:r>
              <a:rPr lang="en-CA" dirty="0"/>
              <a:t>Belk, R. W., Caldwell, M., </a:t>
            </a:r>
            <a:r>
              <a:rPr lang="en-CA" dirty="0" err="1"/>
              <a:t>Devinney</a:t>
            </a:r>
            <a:r>
              <a:rPr lang="en-CA" dirty="0"/>
              <a:t>, T. M., Eckhardt, G. M., Henry, P., </a:t>
            </a:r>
            <a:r>
              <a:rPr lang="en-CA" dirty="0" err="1"/>
              <a:t>Kozinets</a:t>
            </a:r>
            <a:r>
              <a:rPr lang="en-CA" dirty="0"/>
              <a:t>, R., &amp; </a:t>
            </a:r>
            <a:r>
              <a:rPr lang="en-CA" dirty="0" err="1"/>
              <a:t>Plakoyiannaki</a:t>
            </a:r>
            <a:r>
              <a:rPr lang="en-CA" dirty="0"/>
              <a:t>, E. (2018). Envisioning consumers: How videography can contribute to marketing knowledge. </a:t>
            </a:r>
            <a:r>
              <a:rPr lang="en-CA" i="1" dirty="0"/>
              <a:t>Journal of Marketing Management</a:t>
            </a:r>
            <a:r>
              <a:rPr lang="en-CA" dirty="0"/>
              <a:t>, 34(5-6), 432-458. </a:t>
            </a:r>
            <a:r>
              <a:rPr lang="en-CA" dirty="0">
                <a:hlinkClick r:id="rId2"/>
              </a:rPr>
              <a:t>https://doi.org/10.1080/0267257X.2017.1377754</a:t>
            </a:r>
            <a:endParaRPr lang="en-CA" dirty="0"/>
          </a:p>
          <a:p>
            <a:pPr marL="361950" indent="-361950"/>
            <a:r>
              <a:rPr lang="en-US" dirty="0"/>
              <a:t>Belk, R. W., &amp; </a:t>
            </a:r>
            <a:r>
              <a:rPr lang="en-US" dirty="0" err="1"/>
              <a:t>Kozinets</a:t>
            </a:r>
            <a:r>
              <a:rPr lang="en-US" dirty="0"/>
              <a:t>, R. V. (2005). Videography in marketing and consumer research. </a:t>
            </a:r>
            <a:r>
              <a:rPr lang="en-US" i="1" dirty="0"/>
              <a:t>Qualitative Market Research</a:t>
            </a:r>
            <a:r>
              <a:rPr lang="en-US" dirty="0"/>
              <a:t>, 8(2), 128-141. https://doi.org/10.1108/13522750510592418</a:t>
            </a:r>
            <a:endParaRPr lang="en-CA" dirty="0"/>
          </a:p>
          <a:p>
            <a:pPr marL="361950" indent="-361950"/>
            <a:endParaRPr lang="en-CA" dirty="0"/>
          </a:p>
          <a:p>
            <a:pPr marL="361950" indent="-361950"/>
            <a:r>
              <a:rPr lang="en-CA" dirty="0"/>
              <a:t>Recent ACR Film Festival Award Winners:</a:t>
            </a:r>
          </a:p>
          <a:p>
            <a:pPr marL="361950" indent="-361950"/>
            <a:r>
              <a:rPr lang="en-CA" dirty="0"/>
              <a:t>o  Thomas Stenger (2019) won Judges’ Choice Videography award for "Spot - Conquering the Public Space - Ethnography of a Spatial Practice: Downhill  Longboarding" - trailer: </a:t>
            </a:r>
            <a:r>
              <a:rPr lang="en-CA" dirty="0">
                <a:hlinkClick r:id="rId3"/>
              </a:rPr>
              <a:t>https://vimeo.com/366754591</a:t>
            </a:r>
            <a:endParaRPr lang="en-CA" dirty="0"/>
          </a:p>
          <a:p>
            <a:pPr marL="361950" indent="-361950"/>
            <a:endParaRPr lang="en-CA" dirty="0"/>
          </a:p>
          <a:p>
            <a:pPr marL="361950" indent="-361950"/>
            <a:r>
              <a:rPr lang="en-CA" dirty="0"/>
              <a:t>o  Takeshi Mitsui (2019) won Best First-Time Videography award for "</a:t>
            </a:r>
            <a:r>
              <a:rPr lang="en-CA" dirty="0" err="1"/>
              <a:t>Zakka</a:t>
            </a:r>
            <a:r>
              <a:rPr lang="en-CA" dirty="0"/>
              <a:t>:  Uncategorized Culture of Uncategorized Goods, An Oral History of Uncategorized Man" - trailer: </a:t>
            </a:r>
            <a:r>
              <a:rPr lang="en-CA" dirty="0">
                <a:hlinkClick r:id="rId4"/>
              </a:rPr>
              <a:t>https://vimeo.com/355934258</a:t>
            </a:r>
            <a:endParaRPr lang="en-CA" dirty="0"/>
          </a:p>
          <a:p>
            <a:pPr marL="361950" indent="-361950"/>
            <a:endParaRPr lang="en-CA" dirty="0"/>
          </a:p>
          <a:p>
            <a:pPr marL="361950" indent="-361950"/>
            <a:r>
              <a:rPr lang="en-CA" dirty="0"/>
              <a:t>o  Michelle Renee Nelson, </a:t>
            </a:r>
            <a:r>
              <a:rPr lang="en-CA" dirty="0" err="1"/>
              <a:t>Yanyun</a:t>
            </a:r>
            <a:r>
              <a:rPr lang="en-CA" dirty="0"/>
              <a:t> (Mia) Wang, Kathy Tian, Gail Ferguson, Rachel Powell, and Candice Wray (2018) won Best Videography award for “Teaching Consumer Resistance in Jamaica: </a:t>
            </a:r>
            <a:r>
              <a:rPr lang="en-CA" dirty="0" err="1"/>
              <a:t>Subvertising</a:t>
            </a:r>
            <a:r>
              <a:rPr lang="en-CA" dirty="0"/>
              <a:t> in Action” – trailer: </a:t>
            </a:r>
            <a:r>
              <a:rPr lang="en-CA" dirty="0">
                <a:hlinkClick r:id="rId5"/>
              </a:rPr>
              <a:t>https://vimeo.com/291221474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73581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F1E938-7B6C-4932-948E-8D2A6E341F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5273" y="548681"/>
            <a:ext cx="10215251" cy="831108"/>
          </a:xfrm>
        </p:spPr>
        <p:txBody>
          <a:bodyPr/>
          <a:lstStyle/>
          <a:p>
            <a:r>
              <a:rPr lang="en-CA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E3DC28-6B2E-443B-8472-8976979B6E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5273" y="1379602"/>
            <a:ext cx="10215251" cy="4929717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CA" dirty="0"/>
              <a:t>Welcome and Introduction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Background of </a:t>
            </a:r>
            <a:r>
              <a:rPr lang="en-CA" dirty="0" err="1"/>
              <a:t>Videographic</a:t>
            </a:r>
            <a:r>
              <a:rPr lang="en-CA" dirty="0"/>
              <a:t> Consumer Research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Types of Videography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Creating </a:t>
            </a:r>
            <a:r>
              <a:rPr lang="en-US" dirty="0" err="1"/>
              <a:t>Videographic</a:t>
            </a:r>
            <a:r>
              <a:rPr lang="en-US" dirty="0"/>
              <a:t> Consumer Research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Judging and Evaluating </a:t>
            </a:r>
            <a:r>
              <a:rPr lang="en-US" dirty="0" err="1"/>
              <a:t>Videographic</a:t>
            </a:r>
            <a:r>
              <a:rPr lang="en-US" dirty="0"/>
              <a:t> Productions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Other Considerations: Ethics (consent) and Copyright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Q&amp;A</a:t>
            </a:r>
          </a:p>
        </p:txBody>
      </p:sp>
      <p:pic>
        <p:nvPicPr>
          <p:cNvPr id="4" name="Picture Placeholder 5">
            <a:extLst>
              <a:ext uri="{FF2B5EF4-FFF2-40B4-BE49-F238E27FC236}">
                <a16:creationId xmlns:a16="http://schemas.microsoft.com/office/drawing/2014/main" id="{A9A6D2D3-1726-487C-82A5-D26EFDE372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596" b="19596"/>
          <a:stretch>
            <a:fillRect/>
          </a:stretch>
        </p:blipFill>
        <p:spPr>
          <a:xfrm>
            <a:off x="2527539" y="4097925"/>
            <a:ext cx="8111706" cy="2470383"/>
          </a:xfrm>
          <a:prstGeom prst="rect">
            <a:avLst/>
          </a:prstGeom>
        </p:spPr>
      </p:pic>
      <p:pic>
        <p:nvPicPr>
          <p:cNvPr id="2050" name="Picture 2" descr="ATLAS.ti | The #1 Software for Qualitative Data Analysis - ATLAS.ti">
            <a:extLst>
              <a:ext uri="{FF2B5EF4-FFF2-40B4-BE49-F238E27FC236}">
                <a16:creationId xmlns:a16="http://schemas.microsoft.com/office/drawing/2014/main" id="{EDDD0908-B23A-4313-8A8E-ECEFD7438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576" y="254562"/>
            <a:ext cx="2100339" cy="210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1FBFCA-019F-420A-8963-7963F0188A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9612" y="428383"/>
            <a:ext cx="1015637" cy="138445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2F29C07-F141-4B2B-A4E4-DA5E5A0E8341}"/>
              </a:ext>
            </a:extLst>
          </p:cNvPr>
          <p:cNvSpPr/>
          <p:nvPr/>
        </p:nvSpPr>
        <p:spPr>
          <a:xfrm>
            <a:off x="7039981" y="1824532"/>
            <a:ext cx="19548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200" dirty="0"/>
              <a:t>International Qualitative Research Toolkit</a:t>
            </a:r>
          </a:p>
        </p:txBody>
      </p:sp>
    </p:spTree>
    <p:extLst>
      <p:ext uri="{BB962C8B-B14F-4D97-AF65-F5344CB8AC3E}">
        <p14:creationId xmlns:p14="http://schemas.microsoft.com/office/powerpoint/2010/main" val="4055098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B2384E-2191-304F-2F99-B54F740416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500" dirty="0"/>
              <a:t>Land acknowledgement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9D393C-B3BA-55AB-2595-70F3CB468E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5272" y="1284903"/>
            <a:ext cx="10215251" cy="4929717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I would like to begin by acknowledging that the land on which UBC-Okanagan located is the </a:t>
            </a:r>
            <a:r>
              <a:rPr lang="en-US" dirty="0" err="1"/>
              <a:t>unceded</a:t>
            </a:r>
            <a:r>
              <a:rPr lang="en-US" dirty="0"/>
              <a:t> territory of the Syilx (Okanagan) Peoples.</a:t>
            </a:r>
          </a:p>
        </p:txBody>
      </p:sp>
      <p:pic>
        <p:nvPicPr>
          <p:cNvPr id="4" name="Picture 4" descr="A picture containing tree, sky, outdoor, traveling&#10;&#10;Description automatically generated">
            <a:extLst>
              <a:ext uri="{FF2B5EF4-FFF2-40B4-BE49-F238E27FC236}">
                <a16:creationId xmlns:a16="http://schemas.microsoft.com/office/drawing/2014/main" id="{2E5DC67C-9B18-1383-5902-D175B0D2E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8673" y="2260032"/>
            <a:ext cx="6379281" cy="427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297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7487F9-D6C7-403E-A816-A7E4E1A888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CA" sz="2500" dirty="0"/>
              <a:t>Who Am I? 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937137-1F69-42A7-8B03-16C8EA58C6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5272" y="1379789"/>
            <a:ext cx="8023890" cy="5059112"/>
          </a:xfrm>
        </p:spPr>
        <p:txBody>
          <a:bodyPr>
            <a:normAutofit fontScale="85000" lnSpcReduction="20000"/>
          </a:bodyPr>
          <a:lstStyle/>
          <a:p>
            <a:r>
              <a:rPr lang="en-CA" dirty="0"/>
              <a:t>Dr. Eric Li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Associate Professor and Principal’s Research Chair (Tier 2) in Social Innovation, University of British Columbia – Okanagan campus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Co-Chair of Association for Consumer Research Film Festival, 2020, 2021, 2022, 2023</a:t>
            </a:r>
          </a:p>
          <a:p>
            <a:endParaRPr lang="en-CA" dirty="0"/>
          </a:p>
          <a:p>
            <a:r>
              <a:rPr lang="en-CA" b="1" i="1" dirty="0"/>
              <a:t>Research Interests: </a:t>
            </a:r>
            <a:r>
              <a:rPr lang="en-CA" dirty="0"/>
              <a:t>Community development, social innovation and social entrepreneurship, global consumer culture, health equity, qualitative and mixed-methods studies</a:t>
            </a:r>
          </a:p>
          <a:p>
            <a:endParaRPr lang="en-CA" dirty="0"/>
          </a:p>
          <a:p>
            <a:r>
              <a:rPr lang="en-CA" b="1" i="1" dirty="0"/>
              <a:t>Previous Videography Projects: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Walczak, W., Li, E. P. H., Nelson, S. and </a:t>
            </a:r>
            <a:r>
              <a:rPr lang="en-US" dirty="0" err="1"/>
              <a:t>Muscardin</a:t>
            </a:r>
            <a:r>
              <a:rPr lang="en-US" dirty="0"/>
              <a:t> A. (2021). Time Compression: A </a:t>
            </a:r>
            <a:r>
              <a:rPr lang="en-US" dirty="0" err="1"/>
              <a:t>Rhythmanalysis</a:t>
            </a:r>
            <a:r>
              <a:rPr lang="en-US" dirty="0"/>
              <a:t> of a Consumer’s Everyday Life.</a:t>
            </a:r>
            <a:endParaRPr lang="en-CA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Li, E. P. H. and Belk, R. W. (2010). Remade China: The Re-Production of </a:t>
            </a:r>
            <a:r>
              <a:rPr lang="en-US" dirty="0" err="1"/>
              <a:t>Chineseness</a:t>
            </a:r>
            <a:r>
              <a:rPr lang="en-US" dirty="0"/>
              <a:t> in a Multi-Cultural Society.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CA" dirty="0"/>
              <a:t>Li, E., Belk, R., and Joy, A. (2008). Disney Dreams in China.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Belk, R. W., </a:t>
            </a:r>
            <a:r>
              <a:rPr lang="en-US" dirty="0" err="1"/>
              <a:t>Seo</a:t>
            </a:r>
            <a:r>
              <a:rPr lang="en-US" dirty="0"/>
              <a:t>, J. Y., and Li, E. P. H. (2006). Dirty Little Secret: Home Chaos and Professional Organizers.</a:t>
            </a:r>
            <a:endParaRPr lang="en-CA" dirty="0"/>
          </a:p>
          <a:p>
            <a:endParaRPr lang="en-C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5B2B9A-CCA4-4B70-B1FC-8765A43C2D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229" y="674951"/>
            <a:ext cx="1794294" cy="269144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C041460-0835-4BDA-AF30-9530381BB770}"/>
              </a:ext>
            </a:extLst>
          </p:cNvPr>
          <p:cNvSpPr/>
          <p:nvPr/>
        </p:nvSpPr>
        <p:spPr>
          <a:xfrm>
            <a:off x="8835138" y="3339774"/>
            <a:ext cx="2136475" cy="379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Email: </a:t>
            </a:r>
            <a:r>
              <a:rPr lang="en-US" dirty="0">
                <a:hlinkClick r:id="rId4"/>
              </a:rPr>
              <a:t>eric.li@ubc.ca</a:t>
            </a:r>
            <a:r>
              <a:rPr lang="en-US" dirty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94941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6F5285B-6BD7-4E55-9D08-7E6287CC55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CA" dirty="0"/>
              <a:t>Background of </a:t>
            </a:r>
            <a:r>
              <a:rPr lang="en-CA" dirty="0" err="1"/>
              <a:t>videographic</a:t>
            </a:r>
            <a:r>
              <a:rPr lang="en-CA" dirty="0"/>
              <a:t> consumer research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1AF474-ED96-4EB2-A7F6-EB7BDF7B81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61950" indent="-342900">
              <a:buFont typeface="Arial" panose="020B0604020202020204" pitchFamily="34" charset="0"/>
              <a:buChar char="•"/>
            </a:pPr>
            <a:r>
              <a:rPr lang="en-US" dirty="0" err="1"/>
              <a:t>Videographic</a:t>
            </a:r>
            <a:r>
              <a:rPr lang="en-US" dirty="0"/>
              <a:t> consumer research philosophically anchored by the traditions of </a:t>
            </a:r>
            <a:r>
              <a:rPr lang="en-US" b="1" i="1" dirty="0"/>
              <a:t>visual anthropology</a:t>
            </a:r>
            <a:r>
              <a:rPr lang="en-US" dirty="0"/>
              <a:t>, </a:t>
            </a:r>
            <a:r>
              <a:rPr lang="en-US" b="1" i="1" dirty="0"/>
              <a:t>sociology, arts, and aesthetics </a:t>
            </a:r>
            <a:r>
              <a:rPr lang="en-US" dirty="0"/>
              <a:t>as well as </a:t>
            </a:r>
            <a:r>
              <a:rPr lang="en-US" b="1" i="1" dirty="0"/>
              <a:t>visual culture</a:t>
            </a:r>
            <a:r>
              <a:rPr lang="en-US" dirty="0"/>
              <a:t>. It represents a different perspective on phenomena from that traditionally associated with marketing or business (Belk et al., 2018, p. 432).</a:t>
            </a:r>
          </a:p>
          <a:p>
            <a:pPr marL="361950" indent="-342900">
              <a:buFont typeface="Arial" panose="020B0604020202020204" pitchFamily="34" charset="0"/>
              <a:buChar char="•"/>
            </a:pPr>
            <a:r>
              <a:rPr lang="en-US" dirty="0"/>
              <a:t>Videography is a </a:t>
            </a:r>
            <a:r>
              <a:rPr lang="en-US" b="1" i="1" dirty="0"/>
              <a:t>technical consumer research tool </a:t>
            </a:r>
            <a:r>
              <a:rPr lang="en-US" dirty="0"/>
              <a:t>(</a:t>
            </a:r>
            <a:r>
              <a:rPr lang="en-US" dirty="0" err="1"/>
              <a:t>Hietanen</a:t>
            </a:r>
            <a:r>
              <a:rPr lang="en-US" dirty="0"/>
              <a:t>, </a:t>
            </a:r>
            <a:r>
              <a:rPr lang="en-US" dirty="0" err="1"/>
              <a:t>Rokka</a:t>
            </a:r>
            <a:r>
              <a:rPr lang="en-US" dirty="0"/>
              <a:t>, and Schouten, 2014) adopted by consumer researchers to </a:t>
            </a:r>
            <a:r>
              <a:rPr lang="en-US" b="1" i="1" dirty="0"/>
              <a:t>represent and theorize phenomena in social, cultural, and </a:t>
            </a:r>
            <a:r>
              <a:rPr lang="en-US" b="1" i="1" dirty="0" err="1"/>
              <a:t>spatio</a:t>
            </a:r>
            <a:r>
              <a:rPr lang="en-US" b="1" i="1" dirty="0"/>
              <a:t>-temporal contexts</a:t>
            </a:r>
            <a:r>
              <a:rPr lang="en-US" dirty="0"/>
              <a:t>; a way of isolating different </a:t>
            </a:r>
            <a:r>
              <a:rPr lang="en-US" b="1" i="1" dirty="0"/>
              <a:t>dialogue, place, and time </a:t>
            </a:r>
            <a:r>
              <a:rPr lang="en-US" dirty="0"/>
              <a:t>(see also Cubitt, 1991; Belk et al., 2018).</a:t>
            </a:r>
          </a:p>
          <a:p>
            <a:pPr marL="361950" indent="-342900">
              <a:buFont typeface="Arial" panose="020B0604020202020204" pitchFamily="34" charset="0"/>
              <a:buChar char="•"/>
            </a:pPr>
            <a:r>
              <a:rPr lang="en-US" dirty="0"/>
              <a:t>Videography can inform our theorizing as “</a:t>
            </a:r>
            <a:r>
              <a:rPr lang="en-US" b="1" i="1" dirty="0"/>
              <a:t>video becomes an agent in the process by which knowledge is produced</a:t>
            </a:r>
            <a:r>
              <a:rPr lang="en-US" dirty="0"/>
              <a:t>” (Pink, 2004, p. 64)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75893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CD30E63-8B87-4A58-895B-3D04A5FC66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CA" dirty="0"/>
              <a:t>Types of videography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4B27661-C0FA-4271-A455-A6EC45B7C344}"/>
              </a:ext>
            </a:extLst>
          </p:cNvPr>
          <p:cNvSpPr txBox="1">
            <a:spLocks/>
          </p:cNvSpPr>
          <p:nvPr/>
        </p:nvSpPr>
        <p:spPr>
          <a:xfrm>
            <a:off x="736098" y="2129767"/>
            <a:ext cx="3008434" cy="6010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solidFill>
                  <a:schemeClr val="accent1"/>
                </a:solidFill>
              </a:rPr>
              <a:t>Ethnographic Films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EC9B5E5-6412-47D1-9DAC-E2DD26D91F03}"/>
              </a:ext>
            </a:extLst>
          </p:cNvPr>
          <p:cNvSpPr txBox="1">
            <a:spLocks/>
          </p:cNvSpPr>
          <p:nvPr/>
        </p:nvSpPr>
        <p:spPr>
          <a:xfrm>
            <a:off x="736098" y="2660513"/>
            <a:ext cx="3008434" cy="30919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A practice of </a:t>
            </a:r>
            <a:r>
              <a:rPr lang="en-US" sz="1800" b="1" i="1" dirty="0">
                <a:solidFill>
                  <a:schemeClr val="accent3">
                    <a:lumMod val="50000"/>
                  </a:schemeClr>
                </a:solidFill>
              </a:rPr>
              <a:t>visual anthropology </a:t>
            </a:r>
            <a:r>
              <a:rPr lang="en-US" sz="1800" dirty="0"/>
              <a:t>informed by the </a:t>
            </a:r>
            <a:r>
              <a:rPr lang="en-US" sz="1800" b="1" i="1" dirty="0">
                <a:solidFill>
                  <a:schemeClr val="accent3">
                    <a:lumMod val="50000"/>
                  </a:schemeClr>
                </a:solidFill>
              </a:rPr>
              <a:t>theories</a:t>
            </a:r>
            <a:r>
              <a:rPr lang="en-US" sz="1800" dirty="0"/>
              <a:t>, </a:t>
            </a:r>
            <a:r>
              <a:rPr lang="en-US" sz="1800" b="1" i="1" dirty="0">
                <a:solidFill>
                  <a:schemeClr val="accent3">
                    <a:lumMod val="50000"/>
                  </a:schemeClr>
                </a:solidFill>
              </a:rPr>
              <a:t>methods</a:t>
            </a:r>
            <a:r>
              <a:rPr lang="en-US" sz="1800" dirty="0"/>
              <a:t>, and</a:t>
            </a:r>
            <a:r>
              <a:rPr lang="en-US" sz="1800" b="1" i="1" dirty="0">
                <a:solidFill>
                  <a:schemeClr val="accent3">
                    <a:lumMod val="50000"/>
                  </a:schemeClr>
                </a:solidFill>
              </a:rPr>
              <a:t> vocabulary</a:t>
            </a:r>
            <a:r>
              <a:rPr lang="en-US" sz="1800" dirty="0"/>
              <a:t> of the discipline of anthropology, involving the use of the </a:t>
            </a:r>
            <a:r>
              <a:rPr lang="en-US" sz="1800" b="1" i="1" dirty="0">
                <a:solidFill>
                  <a:schemeClr val="accent3">
                    <a:lumMod val="50000"/>
                  </a:schemeClr>
                </a:solidFill>
              </a:rPr>
              <a:t>camera/camcorder as a research tool</a:t>
            </a:r>
            <a:r>
              <a:rPr lang="en-US" sz="1800" dirty="0"/>
              <a:t> in </a:t>
            </a:r>
            <a:r>
              <a:rPr lang="en-US" sz="1800" b="1" i="1" dirty="0">
                <a:solidFill>
                  <a:schemeClr val="accent3">
                    <a:lumMod val="50000"/>
                  </a:schemeClr>
                </a:solidFill>
              </a:rPr>
              <a:t>documenting whole</a:t>
            </a:r>
            <a:r>
              <a:rPr lang="en-US" sz="1800" dirty="0"/>
              <a:t>, or </a:t>
            </a:r>
            <a:r>
              <a:rPr lang="en-US" sz="1800" b="1" i="1" dirty="0">
                <a:solidFill>
                  <a:schemeClr val="accent3">
                    <a:lumMod val="50000"/>
                  </a:schemeClr>
                </a:solidFill>
              </a:rPr>
              <a:t>definable parts of</a:t>
            </a:r>
            <a:r>
              <a:rPr lang="en-US" sz="1800" dirty="0"/>
              <a:t>, </a:t>
            </a:r>
            <a:r>
              <a:rPr lang="en-US" sz="1800" b="1" i="1" dirty="0">
                <a:solidFill>
                  <a:schemeClr val="accent3">
                    <a:lumMod val="50000"/>
                  </a:schemeClr>
                </a:solidFill>
              </a:rPr>
              <a:t>cultures with </a:t>
            </a:r>
            <a:r>
              <a:rPr lang="en-US" sz="1800" b="1" i="1" u="sng" dirty="0">
                <a:solidFill>
                  <a:schemeClr val="accent3">
                    <a:lumMod val="50000"/>
                  </a:schemeClr>
                </a:solidFill>
              </a:rPr>
              <a:t>methodological awareness and precision</a:t>
            </a:r>
            <a:r>
              <a:rPr lang="en-US" sz="1800" dirty="0"/>
              <a:t> (Kuhn &amp; </a:t>
            </a:r>
            <a:r>
              <a:rPr lang="en-US" sz="1800" dirty="0" err="1"/>
              <a:t>Westwell</a:t>
            </a:r>
            <a:r>
              <a:rPr lang="en-US" sz="1800" dirty="0"/>
              <a:t>, 2012).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0E68A0B8-17B0-43FC-A568-16FCEBC3974E}"/>
              </a:ext>
            </a:extLst>
          </p:cNvPr>
          <p:cNvSpPr txBox="1">
            <a:spLocks/>
          </p:cNvSpPr>
          <p:nvPr/>
        </p:nvSpPr>
        <p:spPr>
          <a:xfrm>
            <a:off x="3895357" y="2090492"/>
            <a:ext cx="3008434" cy="6010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solidFill>
                  <a:schemeClr val="accent1"/>
                </a:solidFill>
              </a:rPr>
              <a:t>Documentary Films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2A18DC55-B8EE-4DEF-A39F-99A7EF7FD3E7}"/>
              </a:ext>
            </a:extLst>
          </p:cNvPr>
          <p:cNvSpPr txBox="1">
            <a:spLocks/>
          </p:cNvSpPr>
          <p:nvPr/>
        </p:nvSpPr>
        <p:spPr>
          <a:xfrm>
            <a:off x="3853970" y="2620441"/>
            <a:ext cx="3626093" cy="30919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A documentary film deals with </a:t>
            </a:r>
            <a:r>
              <a:rPr lang="en-US" sz="1800" b="1" i="1" dirty="0">
                <a:solidFill>
                  <a:srgbClr val="C00000"/>
                </a:solidFill>
              </a:rPr>
              <a:t>actual and factual </a:t>
            </a:r>
            <a:r>
              <a:rPr lang="en-US" sz="1800" dirty="0"/>
              <a:t>(and usually contemporary) </a:t>
            </a:r>
            <a:r>
              <a:rPr lang="en-US" sz="1800" b="1" i="1" dirty="0">
                <a:solidFill>
                  <a:srgbClr val="C00000"/>
                </a:solidFill>
              </a:rPr>
              <a:t>issues, institutions, and people</a:t>
            </a:r>
            <a:r>
              <a:rPr lang="en-US" sz="1800" dirty="0"/>
              <a:t>; whose purpose is to </a:t>
            </a:r>
            <a:r>
              <a:rPr lang="en-US" sz="1800" b="1" i="1" dirty="0">
                <a:solidFill>
                  <a:srgbClr val="C00000"/>
                </a:solidFill>
              </a:rPr>
              <a:t>educate, inform, communicate, persuade, raise consciousness or satisfy curiosity </a:t>
            </a:r>
            <a:r>
              <a:rPr lang="en-US" sz="1800" dirty="0">
                <a:solidFill>
                  <a:srgbClr val="C00000"/>
                </a:solidFill>
              </a:rPr>
              <a:t>about the world outside the film </a:t>
            </a:r>
            <a:r>
              <a:rPr lang="en-US" sz="1800" dirty="0"/>
              <a:t>(Bordwell &amp; Thompson, 2001). It is a </a:t>
            </a:r>
            <a:r>
              <a:rPr lang="en-US" sz="1800" b="1" i="1" dirty="0">
                <a:solidFill>
                  <a:schemeClr val="accent3">
                    <a:lumMod val="50000"/>
                  </a:schemeClr>
                </a:solidFill>
              </a:rPr>
              <a:t>nonfiction film about real events and people</a:t>
            </a:r>
            <a:r>
              <a:rPr lang="en-US" sz="1800" dirty="0"/>
              <a:t>, often </a:t>
            </a:r>
            <a:r>
              <a:rPr lang="en-US" sz="1800" b="1" i="1" dirty="0">
                <a:solidFill>
                  <a:schemeClr val="accent3">
                    <a:lumMod val="50000"/>
                  </a:schemeClr>
                </a:solidFill>
              </a:rPr>
              <a:t>avoiding traditional narrative structures</a:t>
            </a:r>
            <a:r>
              <a:rPr lang="en-US" sz="1800" dirty="0"/>
              <a:t> (Corrigan, 2001). It is also considered the </a:t>
            </a:r>
            <a:r>
              <a:rPr lang="en-US" sz="1800" b="1" i="1" u="sng" dirty="0"/>
              <a:t>creative treatment of actuality</a:t>
            </a:r>
            <a:r>
              <a:rPr lang="en-US" sz="1800" dirty="0"/>
              <a:t> (Grierson, 1933).</a:t>
            </a:r>
          </a:p>
        </p:txBody>
      </p:sp>
      <p:pic>
        <p:nvPicPr>
          <p:cNvPr id="9" name="Picture 2" descr="Film Icon - Download in Line Style">
            <a:extLst>
              <a:ext uri="{FF2B5EF4-FFF2-40B4-BE49-F238E27FC236}">
                <a16:creationId xmlns:a16="http://schemas.microsoft.com/office/drawing/2014/main" id="{44073A6E-40FD-4D59-ADE1-F02E5AD79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73" y="1379789"/>
            <a:ext cx="782516" cy="782516"/>
          </a:xfrm>
          <a:prstGeom prst="rect">
            <a:avLst/>
          </a:prstGeom>
          <a:noFill/>
        </p:spPr>
      </p:pic>
      <p:pic>
        <p:nvPicPr>
          <p:cNvPr id="10" name="Picture 2" descr="Film Icon - Download in Line Style">
            <a:extLst>
              <a:ext uri="{FF2B5EF4-FFF2-40B4-BE49-F238E27FC236}">
                <a16:creationId xmlns:a16="http://schemas.microsoft.com/office/drawing/2014/main" id="{AF5875AA-6296-44F5-ACB3-CFDC20BF2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512" y="1340515"/>
            <a:ext cx="782516" cy="782516"/>
          </a:xfrm>
          <a:prstGeom prst="rect">
            <a:avLst/>
          </a:prstGeom>
          <a:noFill/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B0D87A1-E155-4FB8-B57B-569CB58D1C12}"/>
              </a:ext>
            </a:extLst>
          </p:cNvPr>
          <p:cNvSpPr txBox="1">
            <a:spLocks/>
          </p:cNvSpPr>
          <p:nvPr/>
        </p:nvSpPr>
        <p:spPr>
          <a:xfrm>
            <a:off x="7521450" y="2059426"/>
            <a:ext cx="3008434" cy="6010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solidFill>
                  <a:schemeClr val="accent1"/>
                </a:solidFill>
              </a:rPr>
              <a:t>Experimental Films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01F00CE9-B299-4986-84BF-8561BB94CCE9}"/>
              </a:ext>
            </a:extLst>
          </p:cNvPr>
          <p:cNvSpPr txBox="1">
            <a:spLocks/>
          </p:cNvSpPr>
          <p:nvPr/>
        </p:nvSpPr>
        <p:spPr>
          <a:xfrm>
            <a:off x="7521450" y="2620440"/>
            <a:ext cx="3008434" cy="30919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Experimental film is a mode of filmmaking that </a:t>
            </a:r>
            <a:r>
              <a:rPr lang="en-US" sz="1800" b="1" i="1" dirty="0">
                <a:solidFill>
                  <a:srgbClr val="C00000"/>
                </a:solidFill>
              </a:rPr>
              <a:t>rigorously re-evaluates cinematic conventions</a:t>
            </a:r>
            <a:r>
              <a:rPr lang="en-US" sz="1800" dirty="0"/>
              <a:t> and </a:t>
            </a:r>
            <a:r>
              <a:rPr lang="en-US" sz="1800" b="1" i="1" dirty="0">
                <a:solidFill>
                  <a:srgbClr val="C00000"/>
                </a:solidFill>
              </a:rPr>
              <a:t>explores non-narrative forms or alternatives to traditional narratives or methods of working </a:t>
            </a:r>
            <a:r>
              <a:rPr lang="en-US" sz="1800" dirty="0"/>
              <a:t>(</a:t>
            </a:r>
            <a:r>
              <a:rPr lang="en-US" sz="1800" dirty="0" err="1"/>
              <a:t>Pramaggiore</a:t>
            </a:r>
            <a:r>
              <a:rPr lang="en-US" sz="1800" dirty="0"/>
              <a:t> &amp; Wallis, 2005).</a:t>
            </a:r>
          </a:p>
        </p:txBody>
      </p:sp>
      <p:pic>
        <p:nvPicPr>
          <p:cNvPr id="13" name="Picture 2" descr="Film Icon - Download in Line Style">
            <a:extLst>
              <a:ext uri="{FF2B5EF4-FFF2-40B4-BE49-F238E27FC236}">
                <a16:creationId xmlns:a16="http://schemas.microsoft.com/office/drawing/2014/main" id="{33E372F9-0338-4423-AFA9-934C956A1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625" y="1309448"/>
            <a:ext cx="782516" cy="7825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4315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3C59EF0-51AF-49F4-B3BE-930CEA6BA5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CA" dirty="0"/>
              <a:t>Sample film - </a:t>
            </a:r>
            <a:r>
              <a:rPr lang="en-US" dirty="0"/>
              <a:t>Time Compression: A </a:t>
            </a:r>
            <a:r>
              <a:rPr lang="en-US" dirty="0" err="1"/>
              <a:t>Rhythmanalysis</a:t>
            </a:r>
            <a:r>
              <a:rPr lang="en-US" dirty="0"/>
              <a:t> of a Consumer’s Everyday Life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05701E-1A53-42EE-B19C-A0BEA30C42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b="1" dirty="0"/>
              <a:t>Time Compression: A </a:t>
            </a:r>
            <a:r>
              <a:rPr lang="en-CA" b="1" dirty="0" err="1"/>
              <a:t>Rhythmanalysis</a:t>
            </a:r>
            <a:r>
              <a:rPr lang="en-CA" b="1" dirty="0"/>
              <a:t> of a Consumer’s Everyday Life</a:t>
            </a:r>
            <a:endParaRPr lang="en-CA" dirty="0"/>
          </a:p>
          <a:p>
            <a:r>
              <a:rPr lang="en-US" dirty="0"/>
              <a:t>Full video link: </a:t>
            </a:r>
            <a:r>
              <a:rPr lang="en-US" u="sng" dirty="0">
                <a:hlinkClick r:id="rId2"/>
              </a:rPr>
              <a:t>https://vimeo.com/543868367</a:t>
            </a:r>
            <a:r>
              <a:rPr lang="en-US" dirty="0"/>
              <a:t> (13:10)</a:t>
            </a:r>
            <a:endParaRPr lang="en-CA" dirty="0"/>
          </a:p>
          <a:p>
            <a:r>
              <a:rPr lang="en-US" dirty="0"/>
              <a:t>Trailer: </a:t>
            </a:r>
            <a:r>
              <a:rPr lang="en-US" u="sng" dirty="0">
                <a:hlinkClick r:id="rId3"/>
              </a:rPr>
              <a:t>https://vimeo.com/586048924</a:t>
            </a:r>
            <a:r>
              <a:rPr lang="en-US" dirty="0"/>
              <a:t> (00:29)</a:t>
            </a:r>
            <a:endParaRPr lang="en-CA" dirty="0"/>
          </a:p>
          <a:p>
            <a:r>
              <a:rPr lang="en-CA" dirty="0"/>
              <a:t>Filmmakers: William Walczak, Seger Nelson, and Eric Li</a:t>
            </a:r>
          </a:p>
          <a:p>
            <a:r>
              <a:rPr lang="en-CA" dirty="0"/>
              <a:t>University of British Columbia – Okanagan, Canada</a:t>
            </a:r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300EDC-BA9C-4FF6-A073-5F8E6A887A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693" t="20143" r="57769" b="26775"/>
          <a:stretch/>
        </p:blipFill>
        <p:spPr>
          <a:xfrm>
            <a:off x="3743864" y="3683478"/>
            <a:ext cx="6676845" cy="297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089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9168FF-B2E0-41AA-8E4C-DA0E8032BF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CA" dirty="0"/>
              <a:t>Creating </a:t>
            </a:r>
            <a:r>
              <a:rPr lang="en-CA" dirty="0" err="1"/>
              <a:t>videographic</a:t>
            </a:r>
            <a:r>
              <a:rPr lang="en-CA" dirty="0"/>
              <a:t> consumer research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C8F22D-0CAB-4054-92F3-B6A8CEFB0B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CA" b="1" dirty="0"/>
              <a:t>Step 1:</a:t>
            </a:r>
          </a:p>
          <a:p>
            <a:r>
              <a:rPr lang="en-US" dirty="0"/>
              <a:t>Videography is all about discovery – choose an interesting phenomenon, theory, concept, interaction, or else. 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Tips: Have an open mind!</a:t>
            </a:r>
          </a:p>
          <a:p>
            <a:endParaRPr lang="en-US" b="1" i="1" dirty="0">
              <a:solidFill>
                <a:srgbClr val="FF0000"/>
              </a:solidFill>
            </a:endParaRPr>
          </a:p>
          <a:p>
            <a:r>
              <a:rPr lang="en-US" b="1" dirty="0"/>
              <a:t>Step 2:</a:t>
            </a:r>
          </a:p>
          <a:p>
            <a:r>
              <a:rPr lang="en-US" dirty="0"/>
              <a:t>Create a road map (or a script):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Identify the phenomenon (or story),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Research the consumer </a:t>
            </a:r>
            <a:r>
              <a:rPr lang="en-US" b="1" dirty="0"/>
              <a:t>story,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Choose a research methodology,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Prepare the blueprint and the script of the story,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Present your viewpoints (or let the audience decide),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Refine the story and present the contributions of your videography.</a:t>
            </a:r>
          </a:p>
          <a:p>
            <a:endParaRPr lang="en-US" b="1" i="1" dirty="0">
              <a:solidFill>
                <a:srgbClr val="FF0000"/>
              </a:solidFill>
            </a:endParaRP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4" name="Picture 2" descr="Film Icon - Download in Line Style">
            <a:extLst>
              <a:ext uri="{FF2B5EF4-FFF2-40B4-BE49-F238E27FC236}">
                <a16:creationId xmlns:a16="http://schemas.microsoft.com/office/drawing/2014/main" id="{90793E32-91E6-4C15-A74D-FF7701796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8496" y="548681"/>
            <a:ext cx="782516" cy="7825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372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1E3595-392B-40F0-B837-EA86672180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CA" dirty="0"/>
              <a:t>Creating </a:t>
            </a:r>
            <a:r>
              <a:rPr lang="en-CA" dirty="0" err="1"/>
              <a:t>videographic</a:t>
            </a:r>
            <a:r>
              <a:rPr lang="en-CA" dirty="0"/>
              <a:t> consumer research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801098-4F2A-4411-9101-EE0A6CFD7C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b="1" dirty="0"/>
              <a:t>Step 3: Production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Choose the equipment (camcorders, phones, or Zoom)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Choose your filming sites (indoor versus outdoor, private versus public space, naturalistic versus staged)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Start filming and editing (editing software: Final Cut Pro, Adobe Premiere Pro, etc.)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Consider additional footage (b-roll), photos, sound effect/music,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Finalize the film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dirty="0"/>
          </a:p>
          <a:p>
            <a:r>
              <a:rPr lang="en-CA" b="1" dirty="0"/>
              <a:t>Step 4: Dissemination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Choose an outlet for your videography (academic conferences, film festivals, journal publications, social media, or other public domains)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b="1" i="1" dirty="0">
                <a:solidFill>
                  <a:srgbClr val="FF0000"/>
                </a:solidFill>
              </a:rPr>
              <a:t>Engage participants and share!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dirty="0"/>
          </a:p>
          <a:p>
            <a:endParaRPr lang="en-CA" dirty="0"/>
          </a:p>
        </p:txBody>
      </p:sp>
      <p:pic>
        <p:nvPicPr>
          <p:cNvPr id="4" name="Picture 2" descr="Film Icon - Download in Line Style">
            <a:extLst>
              <a:ext uri="{FF2B5EF4-FFF2-40B4-BE49-F238E27FC236}">
                <a16:creationId xmlns:a16="http://schemas.microsoft.com/office/drawing/2014/main" id="{41D2A1AA-AC9C-48FE-94B3-B485C8046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8496" y="548681"/>
            <a:ext cx="782516" cy="7825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9922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2796</TotalTime>
  <Words>1776</Words>
  <Application>Microsoft Office PowerPoint</Application>
  <PresentationFormat>Widescreen</PresentationFormat>
  <Paragraphs>142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ＭＳ Ｐゴシック</vt:lpstr>
      <vt:lpstr>Arial</vt:lpstr>
      <vt:lpstr>Calibri</vt:lpstr>
      <vt:lpstr>Calibri Light</vt:lpstr>
      <vt:lpstr>MetaPlusBlack</vt:lpstr>
      <vt:lpstr>RotisSerif</vt:lpstr>
      <vt:lpstr>Whitney Bold</vt:lpstr>
      <vt:lpstr>Whitney Book</vt:lpstr>
      <vt:lpstr>Whitney Medium</vt:lpstr>
      <vt:lpstr>WhitneyHTF-Bold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Li, Eric</dc:creator>
  <cp:lastModifiedBy>Li, Eric</cp:lastModifiedBy>
  <cp:revision>21</cp:revision>
  <dcterms:created xsi:type="dcterms:W3CDTF">2023-07-05T14:03:05Z</dcterms:created>
  <dcterms:modified xsi:type="dcterms:W3CDTF">2023-07-12T21:19:13Z</dcterms:modified>
</cp:coreProperties>
</file>